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3D7C4-373A-5887-F5BD-D8FB9DDF6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CD6A63-D661-5F18-F16E-94A0FFD32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2692D3-5235-7F93-6ECA-16343825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294F5-E7DF-DF82-DE3C-99B4B99E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B88B85-8EC1-60D4-4980-ABD93E6A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59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AF865-7CB7-0647-5D20-0DABC075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6AF22E-053B-591E-32F3-5B8A5360C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E99315-A625-EFD9-3B90-CD991110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17185C-E30D-B230-8F77-6B59CB9E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F0268C-427A-F286-CAE0-FC85335E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09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D9BA37-117D-5325-4833-6004A7294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59CCF9-3AF7-D0D9-E0E9-EBBBC93FF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8DE0E-412D-A5EE-5EF2-C08EAD22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B25E89-9C97-96A2-FFB0-35243A16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EEBFA-49A3-2A69-8F33-BB588F66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3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425D6-327D-45E9-844D-7FD1AD8D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844470-3DDF-5DB0-D727-0ABB34D2F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BA6849-35A9-DDEB-AE81-AA65F861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415EDA-6EE8-BC12-F2D3-FB1D8D18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6C01E-5456-55D7-3834-9A790315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72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52661-981C-2FE4-D465-5E963F5B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3CF754-CD21-ACF0-2942-567E21353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C78D8-0A4B-6471-602D-27A3A562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F1EAED-FF83-420C-A732-1BBAD65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A3D2DA-5A6B-196E-51E4-24D6B2A6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43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6A11D-5F33-9904-04BD-AB03AA52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FC250D-E5FB-EC60-7ED6-0E7EBD00F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1A87C6-2271-4FD3-D536-B1A5B83E6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E8FA37-2FA4-A1C0-7045-7708B336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6C986D-761D-8773-9024-E5A7D65D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AB9E7E-B6A3-A665-9B76-675A5E3E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13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24AC5-044B-70F2-5CCE-1452A9F2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E046C-7468-C42C-83B3-F2C993973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95BF55-842A-3B92-1479-21E47F20A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A433E2-AB02-B8B8-A46F-B09C379C4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6B5794-6A99-AAFB-1ABF-047531EBE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FAB4F27-7387-4FDB-C19B-EEB54EAF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9EF791-41A8-9999-7EDB-9E7885AB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D3DDF8-E2D4-3D04-28A6-AC060C5C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58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56EA3-792E-ED3A-361C-F02B59A5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1587B2-07DA-FDCE-7FFB-E711660D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07CC8A-6E2F-2F51-1275-6AE46E69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EF0BA5-5E83-60CA-8C76-EB5D1F53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56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5D2CC9-4FE1-01D4-CD2E-6E8A4A9F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7A4570-3257-4AE5-88D9-D239FC22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D6A854-8A38-9829-0225-60208481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58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EB30A-A56F-F60C-3C32-7EE034A0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5AF99-03A4-30C1-10AD-0D99D28C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53BD5-DA14-5BBA-6D07-04660C634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17DAB6-4B7A-835F-1019-10DB3E9F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13096-87EA-3355-3F47-26699B65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2DECA8-73AD-242D-6B35-CCEC64B9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34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2F3F1-D5EF-4656-86F2-A3A62355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FFD0DB-5685-9C6D-4873-4A25C2553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E64CEE-6835-0CBC-E1AD-FDFEDD3AF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431373-EBBE-375E-2F6B-589D553A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D2F85B-2152-2FBB-1A2A-02A690E3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F2C1AA-C425-03D2-C5CC-A77F416F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8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2D5EA9-E8E6-02D5-2D72-5C36B7E4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EB8605-4C66-5C9E-74A5-A23ED7233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74B12F-5C4B-8957-ED00-C2F6D5AE7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ABD28C-CA50-4116-9512-52D9DC78E1C4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E6B46B-C523-3180-3C1B-41D00CF10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B8A6E-FC11-A6E6-8115-6158FAB72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A7CCB-1B89-4B68-AB28-486E64524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85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C5C9927-E2C5-BE6E-0416-B0D0B67E38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8700" y="657225"/>
            <a:ext cx="11009313" cy="6200775"/>
            <a:chOff x="648" y="414"/>
            <a:chExt cx="6935" cy="390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FB1A85B-E20E-405D-D635-48CC471FBC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8" y="414"/>
              <a:ext cx="6935" cy="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8F7B4582-47B2-D53E-38DE-C5EFDDF4C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" y="414"/>
              <a:ext cx="6939" cy="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75480002-BCC6-82B3-9940-DC6736DD5317}"/>
              </a:ext>
            </a:extLst>
          </p:cNvPr>
          <p:cNvSpPr txBox="1"/>
          <p:nvPr/>
        </p:nvSpPr>
        <p:spPr>
          <a:xfrm>
            <a:off x="1199242" y="4344572"/>
            <a:ext cx="357703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Día: miércoles, 19 de Noviembre</a:t>
            </a:r>
          </a:p>
          <a:p>
            <a:r>
              <a:rPr lang="es-ES" dirty="0">
                <a:solidFill>
                  <a:schemeClr val="bg1"/>
                </a:solidFill>
              </a:rPr>
              <a:t>Horario: 10 h a 13 h</a:t>
            </a:r>
          </a:p>
          <a:p>
            <a:r>
              <a:rPr lang="es-ES" dirty="0">
                <a:solidFill>
                  <a:schemeClr val="bg1"/>
                </a:solidFill>
              </a:rPr>
              <a:t>Lugar:</a:t>
            </a:r>
          </a:p>
          <a:p>
            <a:r>
              <a:rPr lang="es-ES" dirty="0">
                <a:solidFill>
                  <a:schemeClr val="bg1"/>
                </a:solidFill>
              </a:rPr>
              <a:t>    Campus universitario de Vigo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Para inscripción: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5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9886192-1A8D-F425-1A04-3E328D3C5A37}"/>
              </a:ext>
            </a:extLst>
          </p:cNvPr>
          <p:cNvSpPr txBox="1"/>
          <p:nvPr/>
        </p:nvSpPr>
        <p:spPr>
          <a:xfrm>
            <a:off x="250636" y="1649993"/>
            <a:ext cx="6322978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80" algn="just"/>
            <a:r>
              <a:rPr lang="es-ES" sz="1200" b="0" i="0" u="none" strike="noStrike" baseline="0" dirty="0">
                <a:solidFill>
                  <a:srgbClr val="6E7793"/>
                </a:solidFill>
                <a:latin typeface="Arial" panose="020B0604020202020204" pitchFamily="34" charset="0"/>
              </a:rPr>
              <a:t>Desde la </a:t>
            </a:r>
            <a:r>
              <a:rPr lang="es-ES" sz="1200" b="0" i="0" u="none" strike="noStrike" baseline="0" dirty="0">
                <a:solidFill>
                  <a:srgbClr val="0066FF"/>
                </a:solidFill>
                <a:latin typeface="Arial" panose="020B0604020202020204" pitchFamily="34" charset="0"/>
              </a:rPr>
              <a:t>Cátedra Telefónica - Universidad de Vigo </a:t>
            </a:r>
            <a:r>
              <a:rPr lang="es-ES" sz="1200" b="0" i="0" u="none" strike="noStrike" baseline="0" dirty="0">
                <a:solidFill>
                  <a:srgbClr val="6E7793"/>
                </a:solidFill>
                <a:latin typeface="Arial" panose="020B0604020202020204" pitchFamily="34" charset="0"/>
              </a:rPr>
              <a:t>organizamos este workshop único en el que los estudiantes desarrollarán una solución </a:t>
            </a:r>
            <a:r>
              <a:rPr lang="es-ES" sz="1200" b="0" i="0" u="none" strike="noStrike" baseline="0" dirty="0" err="1">
                <a:solidFill>
                  <a:srgbClr val="6E7793"/>
                </a:solidFill>
                <a:latin typeface="Arial" panose="020B0604020202020204" pitchFamily="34" charset="0"/>
              </a:rPr>
              <a:t>loT</a:t>
            </a:r>
            <a:r>
              <a:rPr lang="es-ES" sz="1200" b="0" i="0" u="none" strike="noStrike" baseline="0" dirty="0">
                <a:solidFill>
                  <a:srgbClr val="6E7793"/>
                </a:solidFill>
                <a:latin typeface="Arial" panose="020B0604020202020204" pitchFamily="34" charset="0"/>
              </a:rPr>
              <a:t> completa desde la perspectiva de una empresa de servicios tecnológicos B2B. Todo ello lo harán a través de una combinación de teoría y práctica, abordando aspectos técnicos y estratégicos para definir un producto, su modelo de negocio y su comercialización. Estará dirigido íntegramente por el equipo joven de Innovación y Nuevos Negocios de Telefónica </a:t>
            </a:r>
            <a:r>
              <a:rPr lang="es-ES" sz="1200" b="0" i="0" u="none" strike="noStrike" baseline="0" dirty="0" err="1">
                <a:solidFill>
                  <a:srgbClr val="6E7793"/>
                </a:solidFill>
                <a:latin typeface="Arial" panose="020B0604020202020204" pitchFamily="34" charset="0"/>
              </a:rPr>
              <a:t>Tech</a:t>
            </a:r>
            <a:r>
              <a:rPr lang="es-ES" sz="1200" b="0" i="0" u="none" strike="noStrike" baseline="0" dirty="0">
                <a:solidFill>
                  <a:srgbClr val="6E7793"/>
                </a:solidFill>
                <a:latin typeface="Arial" panose="020B0604020202020204" pitchFamily="34" charset="0"/>
              </a:rPr>
              <a:t>.</a:t>
            </a:r>
          </a:p>
          <a:p>
            <a:pPr marR="1080" algn="just"/>
            <a:endParaRPr lang="es-ES" sz="1200" dirty="0">
              <a:solidFill>
                <a:srgbClr val="6E7793"/>
              </a:solidFill>
              <a:latin typeface="Arial" panose="020B0604020202020204" pitchFamily="34" charset="0"/>
            </a:endParaRPr>
          </a:p>
          <a:p>
            <a:pPr marR="1080" algn="just"/>
            <a:endParaRPr lang="es-ES" sz="1200" b="0" i="0" u="none" strike="noStrike" baseline="0" dirty="0">
              <a:solidFill>
                <a:srgbClr val="6E7793"/>
              </a:solidFill>
              <a:latin typeface="Arial" panose="020B0604020202020204" pitchFamily="34" charset="0"/>
            </a:endParaRPr>
          </a:p>
          <a:p>
            <a:pPr marR="1060" algn="just"/>
            <a:r>
              <a:rPr lang="es-ES" sz="1200" b="0" i="0" u="none" strike="noStrike" baseline="0" dirty="0">
                <a:solidFill>
                  <a:srgbClr val="0066FF"/>
                </a:solidFill>
                <a:latin typeface="Arial" panose="020B0604020202020204" pitchFamily="34" charset="0"/>
              </a:rPr>
              <a:t>Telefónica </a:t>
            </a:r>
            <a:r>
              <a:rPr lang="es-ES" sz="1200" b="0" i="0" u="none" strike="noStrike" baseline="0" dirty="0" err="1">
                <a:solidFill>
                  <a:srgbClr val="0066FF"/>
                </a:solidFill>
                <a:latin typeface="Arial" panose="020B0604020202020204" pitchFamily="34" charset="0"/>
              </a:rPr>
              <a:t>Tech</a:t>
            </a:r>
            <a:r>
              <a:rPr lang="es-ES" sz="1200" b="0" i="0" u="none" strike="noStrike" baseline="0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es-ES" sz="1200" b="0" i="0" u="none" strike="noStrike" baseline="0" dirty="0">
                <a:solidFill>
                  <a:srgbClr val="6E7793"/>
                </a:solidFill>
                <a:latin typeface="Arial" panose="020B0604020202020204" pitchFamily="34" charset="0"/>
              </a:rPr>
              <a:t>es la unidad de negocios digitales de Telefónica. Con más de 7000 profesionales y presencia en 175 países. es líder en integración de sistemas y tecnologías para que un negocio sea más eficiente, sostenible y resiliente, poniendo las tecnologías más avanzadas de Ciberseguridad, Cloud, </a:t>
            </a:r>
            <a:r>
              <a:rPr lang="es-ES" sz="1200" b="0" i="0" u="none" strike="noStrike" baseline="0" dirty="0" err="1">
                <a:solidFill>
                  <a:srgbClr val="6E7793"/>
                </a:solidFill>
                <a:latin typeface="Arial" panose="020B0604020202020204" pitchFamily="34" charset="0"/>
              </a:rPr>
              <a:t>loT</a:t>
            </a:r>
            <a:r>
              <a:rPr lang="es-ES" sz="1200" b="0" i="0" u="none" strike="noStrike" baseline="0" dirty="0">
                <a:solidFill>
                  <a:srgbClr val="6E7793"/>
                </a:solidFill>
                <a:latin typeface="Arial" panose="020B0604020202020204" pitchFamily="34" charset="0"/>
              </a:rPr>
              <a:t>, Big Data, Inteligencia Artificial y </a:t>
            </a:r>
            <a:r>
              <a:rPr lang="es-ES" sz="1200" b="0" i="0" u="none" strike="noStrike" baseline="0" dirty="0" err="1">
                <a:solidFill>
                  <a:srgbClr val="6E7793"/>
                </a:solidFill>
                <a:latin typeface="Arial" panose="020B0604020202020204" pitchFamily="34" charset="0"/>
              </a:rPr>
              <a:t>Blockchain</a:t>
            </a:r>
            <a:r>
              <a:rPr lang="es-ES" sz="1200" b="0" i="0" u="none" strike="noStrike" baseline="0" dirty="0">
                <a:solidFill>
                  <a:srgbClr val="6E7793"/>
                </a:solidFill>
                <a:latin typeface="Arial" panose="020B0604020202020204" pitchFamily="34" charset="0"/>
              </a:rPr>
              <a:t> al servicio de empresas. organizaciones y administraciones</a:t>
            </a:r>
          </a:p>
          <a:p>
            <a:pPr lvl="1" algn="just"/>
            <a:endParaRPr lang="es-ES" sz="400" b="0" i="0" u="none" strike="noStrike" baseline="-25000" dirty="0">
              <a:latin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C2E9139-5A7A-E59E-D89E-B099ECAE7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6527260" cy="1160222"/>
          </a:xfrm>
          <a:prstGeom prst="rect">
            <a:avLst/>
          </a:prstGeom>
        </p:spPr>
      </p:pic>
      <p:grpSp>
        <p:nvGrpSpPr>
          <p:cNvPr id="23" name="Group 4">
            <a:extLst>
              <a:ext uri="{FF2B5EF4-FFF2-40B4-BE49-F238E27FC236}">
                <a16:creationId xmlns:a16="http://schemas.microsoft.com/office/drawing/2014/main" id="{B9013F7F-71BF-A465-D9BA-B746CDEFD3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19875" y="296863"/>
            <a:ext cx="5367338" cy="1846262"/>
            <a:chOff x="4170" y="187"/>
            <a:chExt cx="3381" cy="1163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3D6F2B10-0E35-59A0-9DF9-76BC9A1942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0" y="187"/>
              <a:ext cx="338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238F3EC-048B-7E90-D33F-716647FE6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" y="187"/>
              <a:ext cx="3385" cy="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85A9525E-CDC7-CF8E-F682-F8C6F73BBF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19875" y="2143125"/>
            <a:ext cx="5243513" cy="4418013"/>
            <a:chOff x="4170" y="1350"/>
            <a:chExt cx="3303" cy="2783"/>
          </a:xfrm>
        </p:grpSpPr>
        <p:sp>
          <p:nvSpPr>
            <p:cNvPr id="26" name="AutoShape 7">
              <a:extLst>
                <a:ext uri="{FF2B5EF4-FFF2-40B4-BE49-F238E27FC236}">
                  <a16:creationId xmlns:a16="http://schemas.microsoft.com/office/drawing/2014/main" id="{AF8BC665-4984-CB6D-F4E2-546534864B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0" y="1350"/>
              <a:ext cx="3303" cy="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4C3F26C0-81C5-FAA4-412F-295A594F2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" y="1350"/>
              <a:ext cx="3307" cy="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12">
            <a:extLst>
              <a:ext uri="{FF2B5EF4-FFF2-40B4-BE49-F238E27FC236}">
                <a16:creationId xmlns:a16="http://schemas.microsoft.com/office/drawing/2014/main" id="{B79F76E3-2AD9-1212-6A9A-B84EBDF70A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6884" y="4245958"/>
            <a:ext cx="3770312" cy="855663"/>
            <a:chOff x="665" y="2742"/>
            <a:chExt cx="2375" cy="539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9F01ACE5-02FB-1B51-2153-9495BE7B68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5" y="2742"/>
              <a:ext cx="2375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A5AC2FCD-5B33-1700-000D-BF98FCC3B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2742"/>
              <a:ext cx="238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DA76B83-6DCA-D70C-02D9-918C6DF7B1BB}"/>
              </a:ext>
            </a:extLst>
          </p:cNvPr>
          <p:cNvSpPr/>
          <p:nvPr/>
        </p:nvSpPr>
        <p:spPr>
          <a:xfrm>
            <a:off x="7033098" y="642026"/>
            <a:ext cx="1877438" cy="311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DDCF9A1-F2A7-26F0-358D-9045BCCD7A15}"/>
              </a:ext>
            </a:extLst>
          </p:cNvPr>
          <p:cNvSpPr txBox="1"/>
          <p:nvPr/>
        </p:nvSpPr>
        <p:spPr>
          <a:xfrm>
            <a:off x="434273" y="5865333"/>
            <a:ext cx="40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Conferenciantes: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85524A7-D139-ED15-699E-5FC7334C3EC4}"/>
              </a:ext>
            </a:extLst>
          </p:cNvPr>
          <p:cNvSpPr txBox="1"/>
          <p:nvPr/>
        </p:nvSpPr>
        <p:spPr>
          <a:xfrm>
            <a:off x="3665030" y="4947732"/>
            <a:ext cx="296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12 grupos de 5 estudiantes</a:t>
            </a:r>
          </a:p>
        </p:txBody>
      </p:sp>
    </p:spTree>
    <p:extLst>
      <p:ext uri="{BB962C8B-B14F-4D97-AF65-F5344CB8AC3E}">
        <p14:creationId xmlns:p14="http://schemas.microsoft.com/office/powerpoint/2010/main" val="2177144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181</Words>
  <Application>Microsoft Office PowerPoint</Application>
  <PresentationFormat>Panorámica</PresentationFormat>
  <Paragraphs>12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Cidras Pidre</dc:creator>
  <cp:lastModifiedBy>Jose Cidras Pidre</cp:lastModifiedBy>
  <cp:revision>4</cp:revision>
  <dcterms:created xsi:type="dcterms:W3CDTF">2025-10-17T10:45:39Z</dcterms:created>
  <dcterms:modified xsi:type="dcterms:W3CDTF">2025-10-17T11:15:02Z</dcterms:modified>
</cp:coreProperties>
</file>